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3" r:id="rId5"/>
    <p:sldId id="262" r:id="rId6"/>
    <p:sldId id="259" r:id="rId7"/>
    <p:sldId id="267" r:id="rId8"/>
    <p:sldId id="274" r:id="rId9"/>
    <p:sldId id="269" r:id="rId10"/>
    <p:sldId id="270" r:id="rId11"/>
    <p:sldId id="275" r:id="rId12"/>
    <p:sldId id="268" r:id="rId13"/>
    <p:sldId id="276" r:id="rId14"/>
    <p:sldId id="266" r:id="rId15"/>
    <p:sldId id="264" r:id="rId16"/>
    <p:sldId id="277" r:id="rId17"/>
    <p:sldId id="279" r:id="rId18"/>
    <p:sldId id="284" r:id="rId19"/>
    <p:sldId id="285" r:id="rId20"/>
    <p:sldId id="283" r:id="rId21"/>
    <p:sldId id="280" r:id="rId22"/>
    <p:sldId id="282" r:id="rId23"/>
    <p:sldId id="281" r:id="rId24"/>
    <p:sldId id="278" r:id="rId25"/>
    <p:sldId id="273" r:id="rId26"/>
    <p:sldId id="26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6th Sep" id="{7907B7EE-58DE-41CA-BEB1-98020D76C917}">
          <p14:sldIdLst>
            <p14:sldId id="258"/>
            <p14:sldId id="257"/>
            <p14:sldId id="256"/>
            <p14:sldId id="263"/>
            <p14:sldId id="262"/>
            <p14:sldId id="259"/>
            <p14:sldId id="267"/>
            <p14:sldId id="274"/>
            <p14:sldId id="269"/>
            <p14:sldId id="270"/>
            <p14:sldId id="275"/>
            <p14:sldId id="268"/>
            <p14:sldId id="276"/>
            <p14:sldId id="266"/>
            <p14:sldId id="264"/>
            <p14:sldId id="277"/>
            <p14:sldId id="279"/>
            <p14:sldId id="284"/>
            <p14:sldId id="285"/>
            <p14:sldId id="283"/>
            <p14:sldId id="280"/>
            <p14:sldId id="282"/>
            <p14:sldId id="281"/>
          </p14:sldIdLst>
        </p14:section>
        <p14:section name="note for myself" id="{634271B1-4A7D-4635-83A6-4F709681E902}">
          <p14:sldIdLst>
            <p14:sldId id="278"/>
            <p14:sldId id="273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181" y="2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362200"/>
            <a:ext cx="624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Small system (4 absorbers and 2 emitters)</a:t>
            </a:r>
          </a:p>
          <a:p>
            <a:pPr algn="just"/>
            <a:endParaRPr lang="sv-SE" dirty="0" smtClean="0"/>
          </a:p>
          <a:p>
            <a:pPr algn="just"/>
            <a:r>
              <a:rPr lang="sv-SE" sz="1400" dirty="0" smtClean="0"/>
              <a:t>The model works better when two emitters also exchange energy. The residue becomes much high when there is no communication between emitters. (Different combinations of angles have been tested)</a:t>
            </a:r>
          </a:p>
        </p:txBody>
      </p:sp>
    </p:spTree>
    <p:extLst>
      <p:ext uri="{BB962C8B-B14F-4D97-AF65-F5344CB8AC3E}">
        <p14:creationId xmlns:p14="http://schemas.microsoft.com/office/powerpoint/2010/main" val="1080520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77" y="228600"/>
            <a:ext cx="85171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If systems possess the same absorbers but different emitters,  </a:t>
            </a:r>
            <a:r>
              <a:rPr lang="sv-SE" sz="1400" dirty="0" smtClean="0">
                <a:ea typeface="Cambria Math"/>
              </a:rPr>
              <a:t>𝜀_ms = (𝜀_1 + </a:t>
            </a:r>
            <a:r>
              <a:rPr lang="sv-SE" sz="1400" dirty="0">
                <a:ea typeface="Cambria Math"/>
              </a:rPr>
              <a:t>𝜀</a:t>
            </a:r>
            <a:r>
              <a:rPr lang="sv-SE" sz="1400" dirty="0" smtClean="0">
                <a:ea typeface="Cambria Math"/>
              </a:rPr>
              <a:t>_2 + </a:t>
            </a:r>
            <a:r>
              <a:rPr lang="sv-SE" sz="1400" dirty="0">
                <a:ea typeface="Cambria Math"/>
              </a:rPr>
              <a:t>𝜀</a:t>
            </a:r>
            <a:r>
              <a:rPr lang="sv-SE" sz="1400" dirty="0" smtClean="0">
                <a:ea typeface="Cambria Math"/>
              </a:rPr>
              <a:t>_3 ... </a:t>
            </a:r>
            <a:r>
              <a:rPr lang="sv-SE" sz="1400" dirty="0">
                <a:ea typeface="Cambria Math"/>
              </a:rPr>
              <a:t>𝜀</a:t>
            </a:r>
            <a:r>
              <a:rPr lang="sv-SE" sz="1400" dirty="0" smtClean="0">
                <a:ea typeface="Cambria Math"/>
              </a:rPr>
              <a:t>_n) / n.</a:t>
            </a:r>
          </a:p>
          <a:p>
            <a:pPr algn="just"/>
            <a:endParaRPr lang="sv-SE" sz="1400" dirty="0" smtClean="0">
              <a:ea typeface="Cambria Math"/>
            </a:endParaRPr>
          </a:p>
          <a:p>
            <a:pPr algn="just"/>
            <a:r>
              <a:rPr lang="sv-SE" sz="1400" dirty="0" smtClean="0">
                <a:ea typeface="Cambria Math"/>
              </a:rPr>
              <a:t>If systems possess the same emitters but different absorbers, </a:t>
            </a:r>
            <a:r>
              <a:rPr lang="sv-SE" sz="1400" dirty="0">
                <a:ea typeface="Cambria Math"/>
              </a:rPr>
              <a:t>𝜀_ms </a:t>
            </a:r>
            <a:r>
              <a:rPr lang="sv-SE" sz="1400" dirty="0" smtClean="0">
                <a:latin typeface="Cambria Math"/>
                <a:ea typeface="Cambria Math"/>
              </a:rPr>
              <a:t>&gt; </a:t>
            </a:r>
            <a:r>
              <a:rPr lang="sv-SE" sz="1400" dirty="0">
                <a:ea typeface="Cambria Math"/>
              </a:rPr>
              <a:t>(𝜀_1 + 𝜀_2 + 𝜀_3 ... 𝜀_n) / </a:t>
            </a:r>
            <a:r>
              <a:rPr lang="sv-SE" sz="1400" dirty="0" smtClean="0">
                <a:ea typeface="Cambria Math"/>
              </a:rPr>
              <a:t>n.</a:t>
            </a:r>
          </a:p>
          <a:p>
            <a:pPr algn="just"/>
            <a:endParaRPr lang="sv-SE" sz="1400" dirty="0" smtClean="0">
              <a:ea typeface="Cambria Math"/>
            </a:endParaRPr>
          </a:p>
          <a:p>
            <a:pPr algn="just"/>
            <a:r>
              <a:rPr lang="sv-SE" sz="1400" dirty="0" smtClean="0">
                <a:ea typeface="Cambria Math"/>
              </a:rPr>
              <a:t>If systems possess different absorbers and emitters, the model does not work well when the number of systems (N) is small. And </a:t>
            </a:r>
            <a:r>
              <a:rPr lang="sv-SE" sz="1400" dirty="0">
                <a:ea typeface="Cambria Math"/>
              </a:rPr>
              <a:t>𝜀_ms </a:t>
            </a:r>
            <a:r>
              <a:rPr lang="sv-SE" sz="1400" dirty="0" smtClean="0">
                <a:ea typeface="Cambria Math"/>
              </a:rPr>
              <a:t>will be decreased by increasing 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74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362200"/>
            <a:ext cx="6248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Small system (4 dipoles, no et)</a:t>
            </a:r>
          </a:p>
          <a:p>
            <a:endParaRPr lang="sv-SE" dirty="0" smtClean="0"/>
          </a:p>
          <a:p>
            <a:pPr algn="just"/>
            <a:r>
              <a:rPr lang="sv-SE" sz="1400" dirty="0" smtClean="0"/>
              <a:t>The fitting results are dependent on the orientation (distribution) of the dipoles. The model works better when the dipoles are homogeneously distributed, such as [0, 30, 60, 90], but it does not work well when dipoles oriented at [0, 60, 70, 90]. (More distributions have been tested)</a:t>
            </a:r>
          </a:p>
        </p:txBody>
      </p:sp>
    </p:spTree>
    <p:extLst>
      <p:ext uri="{BB962C8B-B14F-4D97-AF65-F5344CB8AC3E}">
        <p14:creationId xmlns:p14="http://schemas.microsoft.com/office/powerpoint/2010/main" val="398388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859260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"/>
            <a:ext cx="859260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6320"/>
            <a:ext cx="8592604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1188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60, 70, 90]</a:t>
            </a:r>
          </a:p>
        </p:txBody>
      </p:sp>
    </p:spTree>
    <p:extLst>
      <p:ext uri="{BB962C8B-B14F-4D97-AF65-F5344CB8AC3E}">
        <p14:creationId xmlns:p14="http://schemas.microsoft.com/office/powerpoint/2010/main" val="358405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5" y="48463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1188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</a:t>
            </a:r>
            <a:r>
              <a:rPr lang="en-US" sz="1400" dirty="0" smtClean="0"/>
              <a:t>30</a:t>
            </a:r>
            <a:r>
              <a:rPr lang="en-US" sz="1400" dirty="0"/>
              <a:t>, </a:t>
            </a:r>
            <a:r>
              <a:rPr lang="en-US" sz="1400" dirty="0" smtClean="0"/>
              <a:t>60</a:t>
            </a:r>
            <a:r>
              <a:rPr lang="en-US" sz="1400" dirty="0"/>
              <a:t>, 90]</a:t>
            </a:r>
          </a:p>
        </p:txBody>
      </p:sp>
    </p:spTree>
    <p:extLst>
      <p:ext uri="{BB962C8B-B14F-4D97-AF65-F5344CB8AC3E}">
        <p14:creationId xmlns:p14="http://schemas.microsoft.com/office/powerpoint/2010/main" val="158900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2362200"/>
            <a:ext cx="402347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Extract more info from Model, Fet, Fnoet</a:t>
            </a:r>
          </a:p>
          <a:p>
            <a:r>
              <a:rPr lang="sv-SE" sz="1400" dirty="0" smtClean="0"/>
              <a:t>1. Curve on diagonal</a:t>
            </a:r>
          </a:p>
          <a:p>
            <a:r>
              <a:rPr lang="sv-SE" sz="1400" dirty="0" smtClean="0"/>
              <a:t>2. Curve of anisotropy r0 – ex angles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6469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99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Mex from Model, Fnoet and Fet portrait.</a:t>
            </a: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8604"/>
          <a:stretch/>
        </p:blipFill>
        <p:spPr bwMode="auto">
          <a:xfrm>
            <a:off x="620977" y="510990"/>
            <a:ext cx="629529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25003" y="13447"/>
            <a:ext cx="1592103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d</a:t>
            </a:r>
            <a:r>
              <a:rPr lang="sv-SE" sz="1400" dirty="0" smtClean="0"/>
              <a:t>ipole orientation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0, 30, 60, 90</a:t>
            </a:r>
            <a:r>
              <a:rPr lang="en-US" sz="1400" dirty="0" smtClean="0"/>
              <a:t>]</a:t>
            </a:r>
          </a:p>
          <a:p>
            <a:endParaRPr lang="sv-SE" sz="1400" dirty="0" smtClean="0"/>
          </a:p>
          <a:p>
            <a:r>
              <a:rPr lang="sv-SE" sz="1400" dirty="0" smtClean="0"/>
              <a:t>et matrix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0.4,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0.4,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0.4</a:t>
            </a:r>
            <a:r>
              <a:rPr lang="en-US" sz="1400" dirty="0" smtClean="0"/>
              <a:t>]</a:t>
            </a:r>
          </a:p>
          <a:p>
            <a:endParaRPr lang="sv-SE" sz="1400" dirty="0"/>
          </a:p>
          <a:p>
            <a:r>
              <a:rPr lang="sv-SE" sz="1400" dirty="0"/>
              <a:t>f</a:t>
            </a:r>
            <a:r>
              <a:rPr lang="sv-SE" sz="1400" dirty="0" smtClean="0"/>
              <a:t>itting results</a:t>
            </a:r>
          </a:p>
          <a:p>
            <a:r>
              <a:rPr lang="sv-SE" sz="1400" dirty="0" smtClean="0"/>
              <a:t>M_funnel = 0.99</a:t>
            </a:r>
          </a:p>
          <a:p>
            <a:r>
              <a:rPr lang="sv-SE" sz="1400" dirty="0" smtClean="0"/>
              <a:t>Phase_funnel = 30°</a:t>
            </a:r>
          </a:p>
          <a:p>
            <a:r>
              <a:rPr lang="sv-SE" sz="1400" dirty="0" smtClean="0"/>
              <a:t>gr = 1.17</a:t>
            </a:r>
          </a:p>
          <a:p>
            <a:r>
              <a:rPr lang="sv-SE" sz="1400" dirty="0"/>
              <a:t>e</a:t>
            </a:r>
            <a:r>
              <a:rPr lang="sv-SE" sz="1400" dirty="0" smtClean="0"/>
              <a:t>t = 0.60</a:t>
            </a:r>
          </a:p>
          <a:p>
            <a:r>
              <a:rPr lang="sv-SE" sz="1400" dirty="0"/>
              <a:t>r</a:t>
            </a:r>
            <a:r>
              <a:rPr lang="sv-SE" sz="1400" dirty="0" smtClean="0"/>
              <a:t>esi = 0.00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04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𝜺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638800" y="304800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1 - 𝜺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3048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" y="2602468"/>
            <a:ext cx="7315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1. Model, Fet and Fnoet have the same Mex  giving the info about orientation of dipoles (photoselection). Mex and phase_ex  are used for three dipole model to calculate gr.</a:t>
            </a:r>
          </a:p>
          <a:p>
            <a:pPr algn="just"/>
            <a:r>
              <a:rPr lang="sv-SE" sz="1400" b="1" dirty="0" smtClean="0"/>
              <a:t>Do they (model, Fet, Fnoet) have to have the same Mex? </a:t>
            </a:r>
            <a:r>
              <a:rPr lang="sv-SE" sz="1400" dirty="0" smtClean="0"/>
              <a:t>Can Fet portrait have a different Mex? Can this improve the usability of SFA3 model?</a:t>
            </a:r>
          </a:p>
          <a:p>
            <a:pPr algn="just"/>
            <a:r>
              <a:rPr lang="sv-SE" sz="1400" dirty="0" smtClean="0"/>
              <a:t>Then</a:t>
            </a:r>
            <a:r>
              <a:rPr lang="sv-SE" sz="1400" dirty="0"/>
              <a:t> i</a:t>
            </a:r>
            <a:r>
              <a:rPr lang="sv-SE" sz="1400" dirty="0" smtClean="0"/>
              <a:t>f Fet_Mex = Fnoet_Mex, it means multi-systems have the same absorption, or we can say there are only one system. If Fet_Mex </a:t>
            </a:r>
            <a:r>
              <a:rPr lang="zh-CN" altLang="en-US" sz="1400" dirty="0" smtClean="0"/>
              <a:t>≠ </a:t>
            </a:r>
            <a:r>
              <a:rPr lang="en-US" altLang="zh-CN" sz="1400" dirty="0" err="1" smtClean="0"/>
              <a:t>Fnoet</a:t>
            </a:r>
            <a:r>
              <a:rPr lang="sv-SE" altLang="zh-CN" sz="1400" dirty="0" smtClean="0"/>
              <a:t>_Mex, it means there are many systems possessing different Mex.</a:t>
            </a:r>
            <a:r>
              <a:rPr lang="sv-SE" sz="1400" dirty="0" smtClean="0"/>
              <a:t> </a:t>
            </a:r>
          </a:p>
          <a:p>
            <a:r>
              <a:rPr lang="sv-SE" sz="1400" dirty="0" smtClean="0"/>
              <a:t>2. How to undestand the curve on diagonal? They are not cos. Can this be an useful information?</a:t>
            </a:r>
          </a:p>
          <a:p>
            <a:endParaRPr lang="sv-SE" sz="1400" dirty="0" smtClean="0"/>
          </a:p>
          <a:p>
            <a:endParaRPr lang="en-US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444071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80560"/>
            <a:ext cx="4445675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920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/>
          <a:stretch/>
        </p:blipFill>
        <p:spPr bwMode="auto">
          <a:xfrm>
            <a:off x="474785" y="38096"/>
            <a:ext cx="86164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5019636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8077200" y="1828800"/>
            <a:ext cx="0" cy="243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28040" y="1652952"/>
            <a:ext cx="0" cy="243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66840" y="4911968"/>
            <a:ext cx="386276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4495800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The anisotropic sample [0,30,60,90] has maximum absorption at 45 degree. But it has the highest anisotropy at 30 degree.  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10200" y="914400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096608" y="3581400"/>
            <a:ext cx="8792" cy="236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05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564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4188070" cy="2298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Molecule (Two dipoles) </a:t>
                </a:r>
              </a:p>
              <a:p>
                <a:pPr algn="just"/>
                <a:r>
                  <a:rPr lang="en-US" dirty="0" smtClean="0"/>
                  <a:t>– ET in frozen solution / rotation</a:t>
                </a:r>
              </a:p>
              <a:p>
                <a:pPr algn="just"/>
                <a:r>
                  <a:rPr lang="en-US" sz="1400" dirty="0" err="1" smtClean="0"/>
                  <a:t>nReplicates</a:t>
                </a:r>
                <a:r>
                  <a:rPr lang="en-US" sz="1400" dirty="0" smtClean="0"/>
                  <a:t> </a:t>
                </a:r>
                <a:r>
                  <a:rPr lang="sv-SE" sz="1400" dirty="0" smtClean="0"/>
                  <a:t>= 50</a:t>
                </a:r>
              </a:p>
              <a:p>
                <a:pPr algn="just"/>
                <a:r>
                  <a:rPr lang="sv-SE" sz="1400" dirty="0"/>
                  <a:t>N is the number of </a:t>
                </a:r>
                <a:r>
                  <a:rPr lang="sv-SE" sz="1400" dirty="0" smtClean="0"/>
                  <a:t>systems</a:t>
                </a:r>
              </a:p>
              <a:p>
                <a:pPr algn="just"/>
                <a:r>
                  <a:rPr lang="sv-SE" sz="1400" dirty="0" smtClean="0"/>
                  <a:t>In each system, there are two dipoles, and the angle between them is 30 degree.</a:t>
                </a:r>
              </a:p>
              <a:p>
                <a:r>
                  <a:rPr lang="sv-SE" sz="1400" dirty="0">
                    <a:latin typeface="Cambria Math" panose="02040503050406030204" pitchFamily="18" charset="0"/>
                  </a:rPr>
                  <a:t>bl = [1, 0]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4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4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4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4188070" cy="2298258"/>
              </a:xfrm>
              <a:prstGeom prst="rect">
                <a:avLst/>
              </a:prstGeom>
              <a:blipFill rotWithShape="0">
                <a:blip r:embed="rId2"/>
                <a:stretch>
                  <a:fillRect l="-1163" t="-1592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20"/>
          <p:cNvSpPr txBox="1"/>
          <p:nvPr/>
        </p:nvSpPr>
        <p:spPr>
          <a:xfrm>
            <a:off x="1600200" y="2209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747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4275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806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19800" y="4800600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A molecule have independent polarized absorber (M = 1) and emitter (M = 1). </a:t>
            </a:r>
            <a:r>
              <a:rPr lang="sv-SE" sz="1400" dirty="0"/>
              <a:t> </a:t>
            </a:r>
            <a:r>
              <a:rPr lang="sv-SE" sz="1400" dirty="0" smtClean="0"/>
              <a:t>100% energy transfer from absorber to emitter. 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029953" y="2802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106152" y="4173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2553294" y="4183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081002" y="5732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2528144" y="5741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3862037" y="5783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5425465" y="5707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14" y="533400"/>
            <a:ext cx="4948986" cy="365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8"/>
              <p:cNvSpPr/>
              <p:nvPr/>
            </p:nvSpPr>
            <p:spPr>
              <a:xfrm>
                <a:off x="1066800" y="320040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200400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 rot="16200000">
            <a:off x="1387673" y="-889834"/>
            <a:ext cx="3859132" cy="594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5" r="7911"/>
          <a:stretch/>
        </p:blipFill>
        <p:spPr>
          <a:xfrm rot="16200000">
            <a:off x="3452518" y="1241400"/>
            <a:ext cx="2256000" cy="84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2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8984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15200" y="30480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30</a:t>
            </a:r>
            <a:r>
              <a:rPr lang="en-US" dirty="0"/>
              <a:t>, 60, 90]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0400" y="685800"/>
            <a:ext cx="1828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7162" y="21336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SFA3 fitting is good</a:t>
            </a:r>
            <a:r>
              <a:rPr lang="en-US" sz="1200" dirty="0"/>
              <a:t> </a:t>
            </a:r>
            <a:r>
              <a:rPr lang="en-US" sz="1200" dirty="0" smtClean="0"/>
              <a:t>when the two emitters also exchange energy. </a:t>
            </a:r>
          </a:p>
          <a:p>
            <a:pPr algn="just"/>
            <a:r>
              <a:rPr lang="en-US" sz="1200" dirty="0" smtClean="0"/>
              <a:t>The funnel is linear superposition of emitters. If the angle between emitters becomes larger, for example, </a:t>
            </a:r>
            <a:r>
              <a:rPr lang="sv-SE" sz="1200" dirty="0" smtClean="0"/>
              <a:t>two emitters at 0° and 100°, then the M_funnel will be decreased to 0.62. 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"/>
              <p:cNvSpPr txBox="1"/>
              <p:nvPr/>
            </p:nvSpPr>
            <p:spPr>
              <a:xfrm>
                <a:off x="6362704" y="5788056"/>
                <a:ext cx="2851550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200" b="0" i="1" smtClean="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200" b="0" i="1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sv-SE" sz="1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sz="1200" b="0" i="1" smtClean="0">
                          <a:latin typeface="Cambria Math"/>
                        </a:rPr>
                        <m:t>+</m:t>
                      </m:r>
                      <m:r>
                        <a:rPr lang="en-US" sz="1200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200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sz="1200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sz="1200" dirty="0" smtClean="0"/>
              </a:p>
            </p:txBody>
          </p:sp>
        </mc:Choice>
        <mc:Fallback xmlns="">
          <p:sp>
            <p:nvSpPr>
              <p:cNvPr id="12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4" y="5788056"/>
                <a:ext cx="2851550" cy="384144"/>
              </a:xfrm>
              <a:prstGeom prst="rect">
                <a:avLst/>
              </a:prstGeom>
              <a:blipFill rotWithShape="1">
                <a:blip r:embed="rId6"/>
                <a:stretch>
                  <a:fillRect l="-19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16" y="3757032"/>
            <a:ext cx="2693466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89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97" y="0"/>
            <a:ext cx="4773609" cy="352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17" y="3330000"/>
            <a:ext cx="4773609" cy="352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293441" y="3045053"/>
                <a:ext cx="180991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41" y="3045053"/>
                <a:ext cx="1809919" cy="4626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293441" y="3657600"/>
                <a:ext cx="129394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41" y="3657600"/>
                <a:ext cx="1293944" cy="4667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203457" y="2438400"/>
            <a:ext cx="13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for 2D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685" y="3212068"/>
            <a:ext cx="428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9</a:t>
            </a:r>
            <a:r>
              <a:rPr lang="en-US" sz="1400" dirty="0" smtClean="0"/>
              <a:t>0</a:t>
            </a:r>
            <a:r>
              <a:rPr lang="en-US" sz="1400" dirty="0"/>
              <a:t>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/>
          <a:srcRect l="17826" r="51986"/>
          <a:stretch/>
        </p:blipFill>
        <p:spPr>
          <a:xfrm>
            <a:off x="368164" y="0"/>
            <a:ext cx="1828800" cy="1404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/>
          <a:srcRect l="18819" r="52250"/>
          <a:stretch/>
        </p:blipFill>
        <p:spPr>
          <a:xfrm>
            <a:off x="445767" y="2702662"/>
            <a:ext cx="175260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70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770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1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95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7194" y="2362200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Note for myself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319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3" r="74265" b="21538"/>
          <a:stretch/>
        </p:blipFill>
        <p:spPr bwMode="auto">
          <a:xfrm>
            <a:off x="228600" y="1219200"/>
            <a:ext cx="865012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29308"/>
            <a:ext cx="2333917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8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899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How is the intitial value influence fitting results.</a:t>
            </a:r>
          </a:p>
          <a:p>
            <a:r>
              <a:rPr lang="sv-SE" dirty="0" smtClean="0"/>
              <a:t>Especially when Mex = 0, different initial value of phase_ex will lead to different fitting results.</a:t>
            </a:r>
          </a:p>
          <a:p>
            <a:r>
              <a:rPr lang="sv-SE" b="1" dirty="0" smtClean="0"/>
              <a:t>Find out how the fitting </a:t>
            </a:r>
            <a:r>
              <a:rPr lang="sv-SE" b="1" dirty="0"/>
              <a:t>function </a:t>
            </a:r>
            <a:r>
              <a:rPr lang="sv-SE" b="1" dirty="0" smtClean="0"/>
              <a:t>so.fmin_l_bfgs_b in python works.</a:t>
            </a:r>
            <a:endParaRPr lang="en-US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/>
          <a:stretch/>
        </p:blipFill>
        <p:spPr bwMode="auto">
          <a:xfrm>
            <a:off x="0" y="5212080"/>
            <a:ext cx="64207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/>
          <a:stretch/>
        </p:blipFill>
        <p:spPr bwMode="auto">
          <a:xfrm>
            <a:off x="0" y="3124200"/>
            <a:ext cx="64207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90600"/>
            <a:ext cx="281883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55640" y="3429000"/>
            <a:ext cx="1135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Initial value </a:t>
            </a:r>
          </a:p>
          <a:p>
            <a:r>
              <a:rPr lang="sv-SE" sz="1400" dirty="0" smtClean="0"/>
              <a:t>Mex = 0</a:t>
            </a:r>
          </a:p>
          <a:p>
            <a:r>
              <a:rPr lang="sv-SE" sz="1400" dirty="0" smtClean="0"/>
              <a:t>Phase_ex = 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72200" y="5459849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Initial value </a:t>
            </a:r>
          </a:p>
          <a:p>
            <a:pPr algn="just"/>
            <a:r>
              <a:rPr lang="sv-SE" sz="1400" dirty="0" smtClean="0"/>
              <a:t>Mex = 0</a:t>
            </a:r>
          </a:p>
          <a:p>
            <a:pPr algn="just"/>
            <a:r>
              <a:rPr lang="sv-SE" sz="1400" dirty="0" smtClean="0"/>
              <a:t>Phase_ex = 22 / 36 / 45 / 90 degree</a:t>
            </a:r>
          </a:p>
          <a:p>
            <a:pPr algn="just"/>
            <a:r>
              <a:rPr lang="sv-SE" sz="1400" dirty="0" smtClean="0"/>
              <a:t>The Fnoet portrait does not show the right anisotropy of the system. </a:t>
            </a:r>
            <a:endParaRPr lang="en-US" sz="1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1000" y="1219200"/>
            <a:ext cx="1371600" cy="1371600"/>
            <a:chOff x="7162800" y="2133600"/>
            <a:chExt cx="1371600" cy="1371600"/>
          </a:xfrm>
        </p:grpSpPr>
        <p:sp>
          <p:nvSpPr>
            <p:cNvPr id="14" name="Rectangle 13"/>
            <p:cNvSpPr/>
            <p:nvPr/>
          </p:nvSpPr>
          <p:spPr>
            <a:xfrm>
              <a:off x="7162800" y="2133600"/>
              <a:ext cx="13716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14624" y="3197423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emitter2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14624" y="2133600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emitter1</a:t>
              </a:r>
            </a:p>
          </p:txBody>
        </p:sp>
        <p:cxnSp>
          <p:nvCxnSpPr>
            <p:cNvPr id="17" name="直接箭头连接符 5"/>
            <p:cNvCxnSpPr/>
            <p:nvPr/>
          </p:nvCxnSpPr>
          <p:spPr>
            <a:xfrm>
              <a:off x="7943224" y="2438400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7"/>
            <p:cNvCxnSpPr/>
            <p:nvPr/>
          </p:nvCxnSpPr>
          <p:spPr>
            <a:xfrm rot="19440000">
              <a:off x="7908847" y="3150824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7315200" y="2514600"/>
              <a:ext cx="630799" cy="630936"/>
              <a:chOff x="6248399" y="1904266"/>
              <a:chExt cx="929347" cy="93289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3600000">
                <a:off x="6238787" y="236146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1800000">
                <a:off x="6258011" y="2371812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-1800000">
                <a:off x="6263346" y="2371078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-3600000">
                <a:off x="6248399" y="2377147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348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6016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92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7598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15200" y="304800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0, 30</a:t>
            </a:r>
            <a:r>
              <a:rPr lang="en-US" dirty="0"/>
              <a:t>, 60, 90]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0400" y="685800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1.0, 0.0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0.0, 1.0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FF0000"/>
                </a:solidFill>
              </a:rPr>
              <a:t>0.2, 0.8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97162" y="2133600"/>
            <a:ext cx="251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residue becomes higher when there is no exchange energy between two emitters.</a:t>
            </a:r>
          </a:p>
          <a:p>
            <a:pPr algn="just"/>
            <a:r>
              <a:rPr lang="en-US" sz="1200" dirty="0" smtClean="0"/>
              <a:t>The funnel (red curve) is not perfectly linear superposition of emitters (yellow dashed curve). Even the angle between emitters becomes larger, for example, </a:t>
            </a:r>
            <a:r>
              <a:rPr lang="sv-SE" sz="1200" dirty="0" smtClean="0"/>
              <a:t>two emitters at 0° and 100°, the M_funnel is still equal to 1. </a:t>
            </a:r>
            <a:endParaRPr lang="en-US" sz="12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537" y="4038600"/>
            <a:ext cx="269346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99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4038600"/>
            <a:ext cx="754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For the system possessing large amout of dipoles (1000 absorbers and 2 emitters), the above effect is not obvious. </a:t>
            </a:r>
            <a:r>
              <a:rPr lang="en-US" sz="1400" dirty="0" smtClean="0"/>
              <a:t>They have almost the same property of funnel</a:t>
            </a:r>
            <a:r>
              <a:rPr lang="en-US" sz="1400" dirty="0"/>
              <a:t> (M,  phase, et)</a:t>
            </a:r>
            <a:r>
              <a:rPr lang="en-US" sz="1400" dirty="0" smtClean="0"/>
              <a:t> and fitting residues are very low.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33800" y="2286000"/>
            <a:ext cx="1371600" cy="1371600"/>
            <a:chOff x="7162800" y="2133600"/>
            <a:chExt cx="1371600" cy="1371600"/>
          </a:xfrm>
        </p:grpSpPr>
        <p:sp>
          <p:nvSpPr>
            <p:cNvPr id="6" name="Rectangle 5"/>
            <p:cNvSpPr/>
            <p:nvPr/>
          </p:nvSpPr>
          <p:spPr>
            <a:xfrm>
              <a:off x="7162800" y="2133600"/>
              <a:ext cx="13716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14624" y="3197423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emitter2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714624" y="2133600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emitter1</a:t>
              </a:r>
            </a:p>
          </p:txBody>
        </p:sp>
        <p:cxnSp>
          <p:nvCxnSpPr>
            <p:cNvPr id="9" name="直接箭头连接符 5"/>
            <p:cNvCxnSpPr/>
            <p:nvPr/>
          </p:nvCxnSpPr>
          <p:spPr>
            <a:xfrm>
              <a:off x="7943224" y="2438400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7"/>
            <p:cNvCxnSpPr/>
            <p:nvPr/>
          </p:nvCxnSpPr>
          <p:spPr>
            <a:xfrm rot="19440000">
              <a:off x="7908847" y="3150824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7315200" y="2514600"/>
              <a:ext cx="630799" cy="630936"/>
              <a:chOff x="6248399" y="1904266"/>
              <a:chExt cx="929347" cy="93289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5400000"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3600000">
                <a:off x="6238787" y="236146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800000">
                <a:off x="6258011" y="2371812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-1800000">
                <a:off x="6263346" y="2371078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-3600000">
                <a:off x="6248399" y="2377147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/>
          <p:cNvSpPr/>
          <p:nvPr/>
        </p:nvSpPr>
        <p:spPr>
          <a:xfrm>
            <a:off x="2514600" y="1447800"/>
            <a:ext cx="3892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What if there are more dipoles (1000)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7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200" y="76200"/>
            <a:ext cx="33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There is ET between two emitters</a:t>
            </a:r>
            <a:endParaRPr 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2248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7239000" y="20574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817200" y="3188631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90824" y="2057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54" name="直接箭头连接符 5"/>
          <p:cNvCxnSpPr/>
          <p:nvPr/>
        </p:nvCxnSpPr>
        <p:spPr>
          <a:xfrm>
            <a:off x="8019424" y="23622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7"/>
          <p:cNvCxnSpPr/>
          <p:nvPr/>
        </p:nvCxnSpPr>
        <p:spPr>
          <a:xfrm rot="19440000">
            <a:off x="8011423" y="314203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7294001" y="2438400"/>
            <a:ext cx="630799" cy="630936"/>
            <a:chOff x="6248399" y="1904266"/>
            <a:chExt cx="929347" cy="93289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65" y="4343400"/>
            <a:ext cx="281883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Arc 43"/>
          <p:cNvSpPr/>
          <p:nvPr/>
        </p:nvSpPr>
        <p:spPr>
          <a:xfrm flipH="1">
            <a:off x="7620000" y="2286000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1400" y="20574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0.4</a:t>
            </a:r>
            <a:endParaRPr lang="en-US" sz="1400" dirty="0"/>
          </a:p>
        </p:txBody>
      </p:sp>
      <p:sp>
        <p:nvSpPr>
          <p:cNvPr id="67" name="Arc 66"/>
          <p:cNvSpPr/>
          <p:nvPr/>
        </p:nvSpPr>
        <p:spPr>
          <a:xfrm flipH="1" flipV="1">
            <a:off x="7620000" y="2895600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41224" y="311540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8179776" y="2508736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26100" y="25908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0.4</a:t>
            </a:r>
            <a:endParaRPr lang="en-US" sz="14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8297008" y="2523392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55976" y="25908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013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09600" y="381000"/>
            <a:ext cx="362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There is no ET between two emitters</a:t>
            </a:r>
            <a:endParaRPr lang="en-US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488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65" y="4343400"/>
            <a:ext cx="281883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7239000" y="20574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817200" y="3188631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824" y="2057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53" name="直接箭头连接符 5"/>
          <p:cNvCxnSpPr/>
          <p:nvPr/>
        </p:nvCxnSpPr>
        <p:spPr>
          <a:xfrm>
            <a:off x="8019424" y="23622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7"/>
          <p:cNvCxnSpPr/>
          <p:nvPr/>
        </p:nvCxnSpPr>
        <p:spPr>
          <a:xfrm rot="19440000">
            <a:off x="8011423" y="314203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ChangeAspect="1"/>
          </p:cNvGrpSpPr>
          <p:nvPr/>
        </p:nvGrpSpPr>
        <p:grpSpPr>
          <a:xfrm>
            <a:off x="7294001" y="2438400"/>
            <a:ext cx="630799" cy="630936"/>
            <a:chOff x="6248399" y="1904266"/>
            <a:chExt cx="929347" cy="932890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Arc 61"/>
          <p:cNvSpPr/>
          <p:nvPr/>
        </p:nvSpPr>
        <p:spPr>
          <a:xfrm flipH="1">
            <a:off x="7620000" y="2286000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391400" y="205740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0.4</a:t>
            </a:r>
            <a:endParaRPr lang="en-US" sz="1400" dirty="0"/>
          </a:p>
        </p:txBody>
      </p:sp>
      <p:sp>
        <p:nvSpPr>
          <p:cNvPr id="64" name="Arc 63"/>
          <p:cNvSpPr/>
          <p:nvPr/>
        </p:nvSpPr>
        <p:spPr>
          <a:xfrm flipH="1" flipV="1">
            <a:off x="7620000" y="2895600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441224" y="311540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60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75438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567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Multiple systems (ms) possessing their own emitter and </a:t>
            </a:r>
            <a:r>
              <a:rPr lang="sv-SE" dirty="0" smtClean="0">
                <a:ea typeface="Cambria Math"/>
              </a:rPr>
              <a:t>𝜀</a:t>
            </a:r>
          </a:p>
          <a:p>
            <a:r>
              <a:rPr lang="sv-SE" dirty="0" smtClean="0">
                <a:ea typeface="Cambria Math"/>
              </a:rPr>
              <a:t>-- Conjugated polymer (bulk material)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5400000" flipH="1">
            <a:off x="8115300" y="1878568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57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6294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010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953000" y="2675812"/>
            <a:ext cx="816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0 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64008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7772400" y="2675812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48006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2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直接箭头连接符 5"/>
          <p:cNvCxnSpPr/>
          <p:nvPr/>
        </p:nvCxnSpPr>
        <p:spPr>
          <a:xfrm>
            <a:off x="6672702" y="214526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"/>
          <p:cNvSpPr txBox="1"/>
          <p:nvPr/>
        </p:nvSpPr>
        <p:spPr>
          <a:xfrm>
            <a:off x="6708528" y="212469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直接箭头连接符 7"/>
          <p:cNvCxnSpPr/>
          <p:nvPr/>
        </p:nvCxnSpPr>
        <p:spPr>
          <a:xfrm rot="19440000">
            <a:off x="7585623" y="2022469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8"/>
          <p:cNvSpPr txBox="1"/>
          <p:nvPr/>
        </p:nvSpPr>
        <p:spPr>
          <a:xfrm>
            <a:off x="75038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6553200" y="1066800"/>
            <a:ext cx="630799" cy="630936"/>
            <a:chOff x="6248399" y="1904266"/>
            <a:chExt cx="929347" cy="932890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7924800" y="1066800"/>
            <a:ext cx="630799" cy="630936"/>
            <a:chOff x="6248399" y="1904266"/>
            <a:chExt cx="929347" cy="93289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181600" y="1078468"/>
            <a:ext cx="630799" cy="630936"/>
            <a:chOff x="6248399" y="1904266"/>
            <a:chExt cx="929347" cy="93289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5171552" y="1807015"/>
            <a:ext cx="630799" cy="630936"/>
            <a:chOff x="6248399" y="1904266"/>
            <a:chExt cx="929347" cy="932890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箭头连接符 7"/>
          <p:cNvCxnSpPr/>
          <p:nvPr/>
        </p:nvCxnSpPr>
        <p:spPr>
          <a:xfrm rot="-4320000">
            <a:off x="8468640" y="202924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8"/>
          <p:cNvSpPr txBox="1"/>
          <p:nvPr/>
        </p:nvSpPr>
        <p:spPr>
          <a:xfrm>
            <a:off x="8494463" y="215693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458200" y="16118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7543800" y="16118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0.8</a:t>
            </a:r>
            <a:endParaRPr lang="en-US" sz="1400" dirty="0"/>
          </a:p>
        </p:txBody>
      </p:sp>
      <p:sp>
        <p:nvSpPr>
          <p:cNvPr id="78" name="Arc 77"/>
          <p:cNvSpPr/>
          <p:nvPr/>
        </p:nvSpPr>
        <p:spPr>
          <a:xfrm rot="16200000">
            <a:off x="7819292" y="1860985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858000" y="176426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934200" y="17642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82" name="Rectangle 81"/>
          <p:cNvSpPr/>
          <p:nvPr/>
        </p:nvSpPr>
        <p:spPr>
          <a:xfrm>
            <a:off x="60960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4978341" y="5257800"/>
            <a:ext cx="4130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SFA3 works well for all the above systems.</a:t>
            </a:r>
          </a:p>
          <a:p>
            <a:r>
              <a:rPr lang="sv-SE" sz="1400" dirty="0" smtClean="0"/>
              <a:t>The funnel is linealy combination of individual system.</a:t>
            </a:r>
          </a:p>
          <a:p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_</a:t>
            </a:r>
            <a:r>
              <a:rPr lang="sv-SE" sz="1400" b="1" dirty="0"/>
              <a:t>ms = </a:t>
            </a:r>
            <a:r>
              <a:rPr lang="sv-SE" sz="1400" b="1" dirty="0" smtClean="0"/>
              <a:t>(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1 </a:t>
            </a:r>
            <a:r>
              <a:rPr lang="sv-SE" sz="1400" b="1" dirty="0"/>
              <a:t>+ 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2 </a:t>
            </a:r>
            <a:r>
              <a:rPr lang="sv-SE" sz="1400" b="1" dirty="0"/>
              <a:t>+ 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3</a:t>
            </a:r>
            <a:r>
              <a:rPr lang="sv-SE" sz="1400" b="1" dirty="0"/>
              <a:t>)/</a:t>
            </a:r>
            <a:r>
              <a:rPr lang="sv-SE" sz="1400" b="1" dirty="0" smtClean="0"/>
              <a:t>3. </a:t>
            </a:r>
            <a:endParaRPr lang="sv-SE" sz="1400" b="1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4728" b="8254"/>
          <a:stretch/>
        </p:blipFill>
        <p:spPr bwMode="auto">
          <a:xfrm rot="16200000">
            <a:off x="670306" y="1082295"/>
            <a:ext cx="329235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93948"/>
              </p:ext>
            </p:extLst>
          </p:nvPr>
        </p:nvGraphicFramePr>
        <p:xfrm>
          <a:off x="5029200" y="3428855"/>
          <a:ext cx="3670301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19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438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2675812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4008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7724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0.6 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8006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22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7"/>
          <p:cNvCxnSpPr/>
          <p:nvPr/>
        </p:nvCxnSpPr>
        <p:spPr>
          <a:xfrm rot="19440000">
            <a:off x="6671223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8"/>
          <p:cNvSpPr txBox="1"/>
          <p:nvPr/>
        </p:nvSpPr>
        <p:spPr>
          <a:xfrm>
            <a:off x="6705600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rot="20400000">
            <a:off x="7922834" y="1415475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8000000">
            <a:off x="7913800" y="1419580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5181600" y="1078468"/>
            <a:ext cx="630799" cy="630936"/>
            <a:chOff x="6248399" y="1904266"/>
            <a:chExt cx="929347" cy="93289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6858000" y="175260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63864" y="172622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60960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6544408" y="1408801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9800000">
            <a:off x="6554664" y="1402710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8000000">
            <a:off x="6544407" y="1406874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"/>
          <p:cNvCxnSpPr/>
          <p:nvPr/>
        </p:nvCxnSpPr>
        <p:spPr>
          <a:xfrm rot="19440000">
            <a:off x="5299624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8"/>
          <p:cNvSpPr txBox="1"/>
          <p:nvPr/>
        </p:nvSpPr>
        <p:spPr>
          <a:xfrm>
            <a:off x="5334001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7" name="直接箭头连接符 7"/>
          <p:cNvCxnSpPr/>
          <p:nvPr/>
        </p:nvCxnSpPr>
        <p:spPr>
          <a:xfrm rot="19440000">
            <a:off x="8002886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8"/>
          <p:cNvSpPr txBox="1"/>
          <p:nvPr/>
        </p:nvSpPr>
        <p:spPr>
          <a:xfrm>
            <a:off x="80372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480536" y="1778976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486400" y="17526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81" name="Rectangle 80"/>
          <p:cNvSpPr/>
          <p:nvPr/>
        </p:nvSpPr>
        <p:spPr>
          <a:xfrm>
            <a:off x="4724400" y="228600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60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8223736" y="172036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229600" y="169398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04369"/>
              </p:ext>
            </p:extLst>
          </p:nvPr>
        </p:nvGraphicFramePr>
        <p:xfrm>
          <a:off x="5029200" y="3429000"/>
          <a:ext cx="3670301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35.99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35.99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 smtClean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0.84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4648200" y="52578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residue is slightly higher, but </a:t>
            </a:r>
            <a:r>
              <a:rPr lang="sv-SE" sz="1400" dirty="0"/>
              <a:t>SFA model still works well. </a:t>
            </a:r>
            <a:endParaRPr lang="sv-SE" sz="1400" dirty="0" smtClean="0"/>
          </a:p>
          <a:p>
            <a:pPr algn="just"/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_</a:t>
            </a:r>
            <a:r>
              <a:rPr lang="sv-SE" sz="1400" b="1" u="sng" dirty="0" smtClean="0"/>
              <a:t>ms [0.84] </a:t>
            </a:r>
            <a:r>
              <a:rPr lang="zh-CN" altLang="en-US" sz="1400" b="1" u="sng" dirty="0"/>
              <a:t>＞</a:t>
            </a:r>
            <a:r>
              <a:rPr lang="sv-SE" sz="1400" b="1" u="sng" dirty="0" smtClean="0"/>
              <a:t> </a:t>
            </a:r>
            <a:r>
              <a:rPr lang="sv-SE" sz="1400" b="1" u="sng" dirty="0"/>
              <a:t>(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1 + 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2 + 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3)/</a:t>
            </a:r>
            <a:r>
              <a:rPr lang="sv-SE" sz="1400" b="1" u="sng" dirty="0" smtClean="0"/>
              <a:t>3</a:t>
            </a:r>
            <a:r>
              <a:rPr lang="sv-SE" sz="1400" b="1" u="sng" dirty="0"/>
              <a:t> [</a:t>
            </a:r>
            <a:r>
              <a:rPr lang="sv-SE" sz="1400" b="1" u="sng" dirty="0" smtClean="0"/>
              <a:t>0.6], Why???</a:t>
            </a:r>
          </a:p>
          <a:p>
            <a:pPr algn="just"/>
            <a:r>
              <a:rPr lang="sv-SE" sz="1400" dirty="0" smtClean="0"/>
              <a:t>The property of funnel is independent on the anisotropy of sample (dipole orientation)</a:t>
            </a:r>
            <a:endParaRPr lang="sv-SE" sz="1400" dirty="0"/>
          </a:p>
        </p:txBody>
      </p:sp>
      <p:sp>
        <p:nvSpPr>
          <p:cNvPr id="86" name="Rectangle 85"/>
          <p:cNvSpPr/>
          <p:nvPr/>
        </p:nvSpPr>
        <p:spPr>
          <a:xfrm>
            <a:off x="28956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096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19812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3352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04800" y="2675812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1" name="Rectangle 90"/>
          <p:cNvSpPr/>
          <p:nvPr/>
        </p:nvSpPr>
        <p:spPr>
          <a:xfrm>
            <a:off x="17526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92" name="Rectangle 91"/>
          <p:cNvSpPr/>
          <p:nvPr/>
        </p:nvSpPr>
        <p:spPr>
          <a:xfrm>
            <a:off x="31242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0.6 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1524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5240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直接箭头连接符 7"/>
          <p:cNvCxnSpPr/>
          <p:nvPr/>
        </p:nvCxnSpPr>
        <p:spPr>
          <a:xfrm rot="19440000">
            <a:off x="2023023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8"/>
          <p:cNvSpPr txBox="1"/>
          <p:nvPr/>
        </p:nvSpPr>
        <p:spPr>
          <a:xfrm>
            <a:off x="2057400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rot="20400000">
            <a:off x="3274634" y="1415475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8000000">
            <a:off x="3265600" y="1419580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533400" y="1078468"/>
            <a:ext cx="630799" cy="630936"/>
            <a:chOff x="6248399" y="1904266"/>
            <a:chExt cx="929347" cy="93289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/>
          <p:cNvCxnSpPr/>
          <p:nvPr/>
        </p:nvCxnSpPr>
        <p:spPr>
          <a:xfrm>
            <a:off x="2209800" y="175260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215664" y="172622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08" name="Rectangle 107"/>
          <p:cNvSpPr/>
          <p:nvPr/>
        </p:nvSpPr>
        <p:spPr>
          <a:xfrm>
            <a:off x="14478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1896208" y="1408801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9800000">
            <a:off x="1906464" y="1402710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18000000">
            <a:off x="1896207" y="1406874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7"/>
          <p:cNvCxnSpPr/>
          <p:nvPr/>
        </p:nvCxnSpPr>
        <p:spPr>
          <a:xfrm rot="19440000">
            <a:off x="651424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8"/>
          <p:cNvSpPr txBox="1"/>
          <p:nvPr/>
        </p:nvSpPr>
        <p:spPr>
          <a:xfrm>
            <a:off x="685801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4" name="直接箭头连接符 7"/>
          <p:cNvCxnSpPr/>
          <p:nvPr/>
        </p:nvCxnSpPr>
        <p:spPr>
          <a:xfrm rot="19440000">
            <a:off x="3354686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8"/>
          <p:cNvSpPr txBox="1"/>
          <p:nvPr/>
        </p:nvSpPr>
        <p:spPr>
          <a:xfrm>
            <a:off x="33890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832336" y="1778976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38200" y="17526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76200" y="228600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60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575536" y="174380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81400" y="171743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8787"/>
              </p:ext>
            </p:extLst>
          </p:nvPr>
        </p:nvGraphicFramePr>
        <p:xfrm>
          <a:off x="381000" y="3429000"/>
          <a:ext cx="3670301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 smtClean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2" name="TextBox 121"/>
          <p:cNvSpPr txBox="1"/>
          <p:nvPr/>
        </p:nvSpPr>
        <p:spPr>
          <a:xfrm>
            <a:off x="0" y="5257800"/>
            <a:ext cx="4495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residue is slightly higher, but </a:t>
            </a:r>
            <a:r>
              <a:rPr lang="sv-SE" sz="1400" dirty="0"/>
              <a:t>SFA model still works well. </a:t>
            </a:r>
            <a:endParaRPr lang="sv-SE" sz="1400" dirty="0" smtClean="0"/>
          </a:p>
          <a:p>
            <a:pPr algn="just"/>
            <a:r>
              <a:rPr lang="sv-SE" sz="1400" dirty="0" smtClean="0">
                <a:solidFill>
                  <a:schemeClr val="dk1"/>
                </a:solidFill>
                <a:ea typeface="Cambria Math"/>
              </a:rPr>
              <a:t>If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1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2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 smtClean="0"/>
              <a:t>3 = 1 then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_ms </a:t>
            </a:r>
            <a:r>
              <a:rPr lang="sv-SE" sz="1400" dirty="0" smtClean="0"/>
              <a:t>= 1 as well.</a:t>
            </a:r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/>
              <a:t>_</a:t>
            </a:r>
            <a:r>
              <a:rPr lang="sv-SE" sz="1400" b="1" dirty="0" smtClean="0"/>
              <a:t>ms </a:t>
            </a:r>
            <a:r>
              <a:rPr lang="sv-SE" altLang="zh-CN" sz="1400" b="1" dirty="0" smtClean="0"/>
              <a:t>=</a:t>
            </a:r>
            <a:r>
              <a:rPr lang="sv-SE" sz="1400" b="1" dirty="0" smtClean="0"/>
              <a:t> </a:t>
            </a:r>
            <a:r>
              <a:rPr lang="sv-SE" sz="1400" b="1" dirty="0"/>
              <a:t>(</a:t>
            </a:r>
            <a:r>
              <a:rPr lang="en-US" sz="1400" b="1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/>
              <a:t>1 + </a:t>
            </a:r>
            <a:r>
              <a:rPr lang="en-US" sz="1400" b="1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/>
              <a:t>2 + </a:t>
            </a:r>
            <a:r>
              <a:rPr lang="en-US" sz="1400" b="1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/>
              <a:t>3)/</a:t>
            </a:r>
            <a:r>
              <a:rPr lang="sv-SE" sz="1400" b="1" dirty="0" smtClean="0"/>
              <a:t>3</a:t>
            </a:r>
            <a:r>
              <a:rPr lang="sv-SE" sz="1400" b="1" dirty="0"/>
              <a:t> </a:t>
            </a:r>
            <a:endParaRPr lang="sv-SE" sz="1400" b="1" dirty="0" smtClean="0"/>
          </a:p>
          <a:p>
            <a:pPr algn="just"/>
            <a:r>
              <a:rPr lang="sv-SE" sz="1400" dirty="0" smtClean="0"/>
              <a:t>The property of funnel is independent on the anisotropy of sample (dipole orientation)</a:t>
            </a:r>
          </a:p>
          <a:p>
            <a:pPr algn="just"/>
            <a:endParaRPr lang="sv-SE" sz="1400" dirty="0"/>
          </a:p>
          <a:p>
            <a:pPr algn="just"/>
            <a:r>
              <a:rPr lang="sv-SE" sz="1400" dirty="0" smtClean="0"/>
              <a:t>One system</a:t>
            </a:r>
            <a:endParaRPr lang="sv-SE" sz="1400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4563208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6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4188070" cy="2298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Molecule (Two dipoles) </a:t>
                </a:r>
              </a:p>
              <a:p>
                <a:pPr algn="just"/>
                <a:r>
                  <a:rPr lang="en-US" dirty="0" smtClean="0"/>
                  <a:t>– ET in frozen solution / rotation</a:t>
                </a:r>
              </a:p>
              <a:p>
                <a:pPr algn="just"/>
                <a:r>
                  <a:rPr lang="en-US" sz="1400" dirty="0" err="1" smtClean="0"/>
                  <a:t>nReplicates</a:t>
                </a:r>
                <a:r>
                  <a:rPr lang="en-US" sz="1400" dirty="0" smtClean="0"/>
                  <a:t> </a:t>
                </a:r>
                <a:r>
                  <a:rPr lang="sv-SE" sz="1400" dirty="0" smtClean="0"/>
                  <a:t>= 50</a:t>
                </a:r>
              </a:p>
              <a:p>
                <a:pPr algn="just"/>
                <a:r>
                  <a:rPr lang="sv-SE" sz="1400" dirty="0"/>
                  <a:t>N is the number of </a:t>
                </a:r>
                <a:r>
                  <a:rPr lang="sv-SE" sz="1400" dirty="0" smtClean="0"/>
                  <a:t>systems</a:t>
                </a:r>
              </a:p>
              <a:p>
                <a:pPr algn="just"/>
                <a:r>
                  <a:rPr lang="sv-SE" sz="1400" dirty="0" smtClean="0"/>
                  <a:t>In each system, there are two dipoles, and the angle between them is 30 degree.</a:t>
                </a:r>
              </a:p>
              <a:p>
                <a:r>
                  <a:rPr lang="sv-SE" sz="1400" dirty="0">
                    <a:latin typeface="Cambria Math" panose="02040503050406030204" pitchFamily="18" charset="0"/>
                  </a:rPr>
                  <a:t>bl = [1, 0]</a:t>
                </a:r>
                <a:endParaRPr lang="en-US" sz="1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4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4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4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4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4188070" cy="2298258"/>
              </a:xfrm>
              <a:prstGeom prst="rect">
                <a:avLst/>
              </a:prstGeom>
              <a:blipFill rotWithShape="1">
                <a:blip r:embed="rId2"/>
                <a:stretch>
                  <a:fillRect l="-1163" t="-1326" r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20"/>
          <p:cNvSpPr txBox="1"/>
          <p:nvPr/>
        </p:nvSpPr>
        <p:spPr>
          <a:xfrm>
            <a:off x="1600200" y="2209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2747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4275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806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19800" y="4800600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A molecule have independent polarized absorber (M = 1) and emitter (M = 1). </a:t>
            </a:r>
            <a:r>
              <a:rPr lang="sv-SE" sz="1400" dirty="0"/>
              <a:t> </a:t>
            </a:r>
            <a:r>
              <a:rPr lang="sv-SE" sz="1400" dirty="0" smtClean="0"/>
              <a:t>100% energy transfer from absorber to emitter. 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029953" y="2802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106152" y="4173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2553294" y="4183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081002" y="5732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2528144" y="5741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3862037" y="5783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5425465" y="5707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14" y="533400"/>
            <a:ext cx="494898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8"/>
              <p:cNvSpPr/>
              <p:nvPr/>
            </p:nvSpPr>
            <p:spPr>
              <a:xfrm>
                <a:off x="1066800" y="3200400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200400"/>
                <a:ext cx="324128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1454</Words>
  <Application>Microsoft Office PowerPoint</Application>
  <PresentationFormat>全屏显示(4:3)</PresentationFormat>
  <Paragraphs>244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宋体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Juanzi</dc:creator>
  <cp:lastModifiedBy>sjz</cp:lastModifiedBy>
  <cp:revision>110</cp:revision>
  <dcterms:created xsi:type="dcterms:W3CDTF">2006-08-16T00:00:00Z</dcterms:created>
  <dcterms:modified xsi:type="dcterms:W3CDTF">2020-09-22T19:43:47Z</dcterms:modified>
</cp:coreProperties>
</file>